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56" r:id="rId3"/>
    <p:sldId id="294" r:id="rId4"/>
    <p:sldId id="261" r:id="rId5"/>
    <p:sldId id="262" r:id="rId6"/>
    <p:sldId id="264" r:id="rId7"/>
    <p:sldId id="265" r:id="rId8"/>
    <p:sldId id="266" r:id="rId9"/>
    <p:sldId id="267" r:id="rId10"/>
    <p:sldId id="259" r:id="rId11"/>
    <p:sldId id="258" r:id="rId12"/>
    <p:sldId id="273"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71" r:id="rId33"/>
    <p:sldId id="26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42" autoAdjust="0"/>
    <p:restoredTop sz="94660"/>
  </p:normalViewPr>
  <p:slideViewPr>
    <p:cSldViewPr>
      <p:cViewPr varScale="1">
        <p:scale>
          <a:sx n="72" d="100"/>
          <a:sy n="72" d="100"/>
        </p:scale>
        <p:origin x="-82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B1DE635-1159-4367-B3CD-0F2E2B6CE572}" type="datetimeFigureOut">
              <a:rPr lang="en-US" smtClean="0"/>
              <a:pPr/>
              <a:t>4/3/2011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C13F9-684C-4373-9DD3-EC64E3D128C4}"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1DE635-1159-4367-B3CD-0F2E2B6CE572}" type="datetimeFigureOut">
              <a:rPr lang="en-US" smtClean="0"/>
              <a:pPr/>
              <a:t>4/3/2011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1DE635-1159-4367-B3CD-0F2E2B6CE572}" type="datetimeFigureOut">
              <a:rPr lang="en-US" smtClean="0"/>
              <a:pPr/>
              <a:t>4/3/2011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1DE635-1159-4367-B3CD-0F2E2B6CE572}" type="datetimeFigureOut">
              <a:rPr lang="en-US" smtClean="0"/>
              <a:pPr/>
              <a:t>4/3/2011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B1DE635-1159-4367-B3CD-0F2E2B6CE572}" type="datetimeFigureOut">
              <a:rPr lang="en-US" smtClean="0"/>
              <a:pPr/>
              <a:t>4/3/2011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C13F9-684C-4373-9DD3-EC64E3D128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B1DE635-1159-4367-B3CD-0F2E2B6CE572}" type="datetimeFigureOut">
              <a:rPr lang="en-US" smtClean="0"/>
              <a:pPr/>
              <a:t>4/3/2011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B1DE635-1159-4367-B3CD-0F2E2B6CE572}" type="datetimeFigureOut">
              <a:rPr lang="en-US" smtClean="0"/>
              <a:pPr/>
              <a:t>4/3/2011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1DE635-1159-4367-B3CD-0F2E2B6CE572}" type="datetimeFigureOut">
              <a:rPr lang="en-US" smtClean="0"/>
              <a:pPr/>
              <a:t>4/3/2011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DE635-1159-4367-B3CD-0F2E2B6CE572}" type="datetimeFigureOut">
              <a:rPr lang="en-US" smtClean="0"/>
              <a:pPr/>
              <a:t>4/3/2011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BC13F9-684C-4373-9DD3-EC64E3D128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B1DE635-1159-4367-B3CD-0F2E2B6CE572}" type="datetimeFigureOut">
              <a:rPr lang="en-US" smtClean="0"/>
              <a:pPr/>
              <a:t>4/3/2011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C13F9-684C-4373-9DD3-EC64E3D128C4}"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B1DE635-1159-4367-B3CD-0F2E2B6CE572}" type="datetimeFigureOut">
              <a:rPr lang="en-US" smtClean="0"/>
              <a:pPr/>
              <a:t>4/3/2011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7BC13F9-684C-4373-9DD3-EC64E3D128C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B1DE635-1159-4367-B3CD-0F2E2B6CE572}" type="datetimeFigureOut">
              <a:rPr lang="en-US" smtClean="0"/>
              <a:pPr/>
              <a:t>4/3/2011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7BC13F9-684C-4373-9DD3-EC64E3D128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sz="4400" dirty="0" smtClean="0"/>
              <a:t>What is a stereotype</a:t>
            </a:r>
            <a:r>
              <a:rPr lang="en-US" sz="4400" dirty="0" smtClean="0"/>
              <a:t>?</a:t>
            </a:r>
            <a:endParaRPr lang="en-US" sz="4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 Debate</a:t>
            </a:r>
            <a:endParaRPr lang="en-US" dirty="0"/>
          </a:p>
        </p:txBody>
      </p:sp>
      <p:sp>
        <p:nvSpPr>
          <p:cNvPr id="3" name="Content Placeholder 2"/>
          <p:cNvSpPr>
            <a:spLocks noGrp="1"/>
          </p:cNvSpPr>
          <p:nvPr>
            <p:ph idx="1"/>
          </p:nvPr>
        </p:nvSpPr>
        <p:spPr/>
        <p:txBody>
          <a:bodyPr/>
          <a:lstStyle/>
          <a:p>
            <a:r>
              <a:rPr lang="en-US" dirty="0" smtClean="0"/>
              <a:t>Write your name on a piece of paper</a:t>
            </a:r>
          </a:p>
          <a:p>
            <a:r>
              <a:rPr lang="en-US" dirty="0" smtClean="0"/>
              <a:t>Answer the following question on your paper:</a:t>
            </a:r>
          </a:p>
          <a:p>
            <a:r>
              <a:rPr lang="en-US" dirty="0" smtClean="0"/>
              <a:t>Which amendment do you think is the most important?  Why?</a:t>
            </a:r>
          </a:p>
          <a:p>
            <a:r>
              <a:rPr lang="en-US" dirty="0" smtClean="0"/>
              <a:t>Make sure you say why!</a:t>
            </a:r>
          </a:p>
          <a:p>
            <a:r>
              <a:rPr lang="en-US" dirty="0" smtClean="0"/>
              <a:t>Crumple it up and throw it into the box.</a:t>
            </a:r>
            <a:endParaRPr lang="en-US" dirty="0"/>
          </a:p>
        </p:txBody>
      </p:sp>
      <p:pic>
        <p:nvPicPr>
          <p:cNvPr id="8194" name="Picture 2" descr="http://doroteos2.files.wordpress.com/2009/06/debate.jpg"/>
          <p:cNvPicPr>
            <a:picLocks noChangeAspect="1" noChangeArrowheads="1"/>
          </p:cNvPicPr>
          <p:nvPr/>
        </p:nvPicPr>
        <p:blipFill>
          <a:blip r:embed="rId2" cstate="print"/>
          <a:srcRect/>
          <a:stretch>
            <a:fillRect/>
          </a:stretch>
        </p:blipFill>
        <p:spPr bwMode="auto">
          <a:xfrm>
            <a:off x="3124200" y="4752975"/>
            <a:ext cx="2586379" cy="21050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 Debate</a:t>
            </a:r>
            <a:endParaRPr lang="en-US" dirty="0"/>
          </a:p>
        </p:txBody>
      </p:sp>
      <p:sp>
        <p:nvSpPr>
          <p:cNvPr id="3" name="Content Placeholder 2"/>
          <p:cNvSpPr>
            <a:spLocks noGrp="1"/>
          </p:cNvSpPr>
          <p:nvPr>
            <p:ph idx="1"/>
          </p:nvPr>
        </p:nvSpPr>
        <p:spPr/>
        <p:txBody>
          <a:bodyPr/>
          <a:lstStyle/>
          <a:p>
            <a:r>
              <a:rPr lang="en-US" dirty="0" smtClean="0"/>
              <a:t>Pick a ball of paper out of the box.</a:t>
            </a:r>
          </a:p>
          <a:p>
            <a:r>
              <a:rPr lang="en-US" dirty="0" smtClean="0"/>
              <a:t>Read the opinion and reply to the opinion using accountable talk (i.e. I think…. I believe… I agree because… I disagree because….)</a:t>
            </a:r>
          </a:p>
          <a:p>
            <a:r>
              <a:rPr lang="en-US" dirty="0" smtClean="0"/>
              <a:t>Write your name above your response</a:t>
            </a:r>
          </a:p>
          <a:p>
            <a:r>
              <a:rPr lang="en-US" dirty="0" smtClean="0"/>
              <a:t>3 rounds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Life of African Americans after Reconstruction</a:t>
            </a:r>
            <a:endParaRPr lang="en-US" dirty="0"/>
          </a:p>
        </p:txBody>
      </p:sp>
      <p:sp>
        <p:nvSpPr>
          <p:cNvPr id="3" name="Content Placeholder 2"/>
          <p:cNvSpPr>
            <a:spLocks noGrp="1"/>
          </p:cNvSpPr>
          <p:nvPr>
            <p:ph idx="1"/>
          </p:nvPr>
        </p:nvSpPr>
        <p:spPr/>
        <p:txBody>
          <a:bodyPr/>
          <a:lstStyle/>
          <a:p>
            <a:r>
              <a:rPr lang="en-US" dirty="0" smtClean="0"/>
              <a:t>Sharecropping- the system of farming in which former slaves worked on land they did not own in exchange for part of their crops</a:t>
            </a:r>
          </a:p>
          <a:p>
            <a:endParaRPr lang="en-US" dirty="0" smtClean="0"/>
          </a:p>
          <a:p>
            <a:endParaRPr lang="en-US" dirty="0" smtClean="0"/>
          </a:p>
          <a:p>
            <a:r>
              <a:rPr lang="en-US" dirty="0" smtClean="0"/>
              <a:t>Tenant Farming- </a:t>
            </a:r>
            <a:r>
              <a:rPr lang="en-US" dirty="0" smtClean="0"/>
              <a:t> a system in which a person worked on land they did not own in exchange for paying the owner money or crops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#1: Lack of Land</a:t>
            </a:r>
            <a:endParaRPr lang="en-US" dirty="0"/>
          </a:p>
        </p:txBody>
      </p:sp>
      <p:sp>
        <p:nvSpPr>
          <p:cNvPr id="3" name="Content Placeholder 2"/>
          <p:cNvSpPr>
            <a:spLocks noGrp="1"/>
          </p:cNvSpPr>
          <p:nvPr>
            <p:ph idx="1"/>
          </p:nvPr>
        </p:nvSpPr>
        <p:spPr/>
        <p:txBody>
          <a:bodyPr/>
          <a:lstStyle/>
          <a:p>
            <a:r>
              <a:rPr lang="en-US" dirty="0" smtClean="0"/>
              <a:t>It was difficult for slaves to own land in the South due to continued mistreatment by whites </a:t>
            </a:r>
          </a:p>
          <a:p>
            <a:r>
              <a:rPr lang="en-US" dirty="0" smtClean="0"/>
              <a:t>Former slaves did not have the money to buy land</a:t>
            </a:r>
          </a:p>
          <a:p>
            <a:r>
              <a:rPr lang="en-US" dirty="0" smtClean="0"/>
              <a:t>Without their own land, they could not produce crops, which they would then sell for money</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Attempted Solution #1: </a:t>
            </a:r>
            <a:br>
              <a:rPr lang="en-US" dirty="0" smtClean="0"/>
            </a:br>
            <a:r>
              <a:rPr lang="en-US" dirty="0" smtClean="0"/>
              <a:t>Tenant Farming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Tenant Farming is…</a:t>
            </a:r>
            <a:endParaRPr lang="en-US" dirty="0" smtClean="0"/>
          </a:p>
          <a:p>
            <a:pPr>
              <a:buFont typeface="Wingdings" charset="2"/>
              <a:buChar char="v"/>
            </a:pPr>
            <a:r>
              <a:rPr lang="en-US" dirty="0" smtClean="0"/>
              <a:t>When a person (freed slave or poor white) would work a piece of land that they didn’t own</a:t>
            </a:r>
          </a:p>
          <a:p>
            <a:pPr>
              <a:buFont typeface="Wingdings" charset="2"/>
              <a:buChar char="v"/>
            </a:pPr>
            <a:r>
              <a:rPr lang="en-US" dirty="0" smtClean="0"/>
              <a:t>Planters would divide their land into small plots and rent them to freed slaves and poor whites</a:t>
            </a:r>
          </a:p>
          <a:p>
            <a:pPr>
              <a:buFont typeface="Wingdings" charset="2"/>
              <a:buChar char="v"/>
            </a:pPr>
            <a:r>
              <a:rPr lang="en-US" dirty="0" smtClean="0"/>
              <a:t>Rent could be paid in either money or crops.  This was bad because the tenant (person renting the land) had to pay in crops.  If there was nothing left after the rent was paid, the tenant would not make any money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Attempted Solution #2: Share-Cropping</a:t>
            </a:r>
            <a:endParaRPr lang="en-US" dirty="0"/>
          </a:p>
        </p:txBody>
      </p:sp>
      <p:sp>
        <p:nvSpPr>
          <p:cNvPr id="3" name="Content Placeholder 2"/>
          <p:cNvSpPr>
            <a:spLocks noGrp="1"/>
          </p:cNvSpPr>
          <p:nvPr>
            <p:ph idx="1"/>
          </p:nvPr>
        </p:nvSpPr>
        <p:spPr/>
        <p:txBody>
          <a:bodyPr/>
          <a:lstStyle/>
          <a:p>
            <a:r>
              <a:rPr lang="en-US" dirty="0" smtClean="0"/>
              <a:t>This was a form of tenant farming</a:t>
            </a:r>
          </a:p>
          <a:p>
            <a:r>
              <a:rPr lang="en-US" dirty="0" smtClean="0"/>
              <a:t>Black and white landless farmers tried to earn money in order to buy land.</a:t>
            </a:r>
          </a:p>
          <a:p>
            <a:r>
              <a:rPr lang="en-US" dirty="0" smtClean="0"/>
              <a:t>They rented land, grew crops, and the would sell them.</a:t>
            </a:r>
          </a:p>
          <a:p>
            <a:r>
              <a:rPr lang="en-US" dirty="0" smtClean="0"/>
              <a:t>Rent on the land was paid in crops.  They would </a:t>
            </a:r>
            <a:r>
              <a:rPr lang="en-US" b="1" dirty="0" smtClean="0"/>
              <a:t>SHARE </a:t>
            </a:r>
            <a:r>
              <a:rPr lang="en-US" dirty="0" smtClean="0"/>
              <a:t>the </a:t>
            </a:r>
            <a:r>
              <a:rPr lang="en-US" b="1" dirty="0" smtClean="0"/>
              <a:t>CROPS </a:t>
            </a:r>
            <a:r>
              <a:rPr lang="en-US" dirty="0" smtClean="0"/>
              <a:t>with the person who owned the land.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 #2: </a:t>
            </a:r>
            <a:br>
              <a:rPr lang="en-US" dirty="0" smtClean="0"/>
            </a:br>
            <a:r>
              <a:rPr lang="en-US" dirty="0" smtClean="0"/>
              <a:t>Rights for Slaves</a:t>
            </a:r>
            <a:endParaRPr lang="en-US" dirty="0"/>
          </a:p>
        </p:txBody>
      </p:sp>
      <p:sp>
        <p:nvSpPr>
          <p:cNvPr id="3" name="Content Placeholder 2"/>
          <p:cNvSpPr>
            <a:spLocks noGrp="1"/>
          </p:cNvSpPr>
          <p:nvPr>
            <p:ph idx="1"/>
          </p:nvPr>
        </p:nvSpPr>
        <p:spPr/>
        <p:txBody>
          <a:bodyPr/>
          <a:lstStyle/>
          <a:p>
            <a:r>
              <a:rPr lang="en-US" dirty="0" smtClean="0"/>
              <a:t>Obviously, former slaves were not treated fairly in society.</a:t>
            </a:r>
          </a:p>
          <a:p>
            <a:r>
              <a:rPr lang="en-US" dirty="0" smtClean="0"/>
              <a:t>They were still denied basic rights due to racism and other factors in society.</a:t>
            </a:r>
          </a:p>
          <a:p>
            <a:r>
              <a:rPr lang="en-US" dirty="0" smtClean="0"/>
              <a:t>There needed to be some way that they could get things like: education, medical care, jobs, and other </a:t>
            </a:r>
            <a:r>
              <a:rPr lang="en-US" b="1" dirty="0" smtClean="0"/>
              <a:t>basic necessities</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Attempted Solution #2: The Freedmen’s Bureau</a:t>
            </a:r>
            <a:endParaRPr lang="en-US" dirty="0"/>
          </a:p>
        </p:txBody>
      </p:sp>
      <p:sp>
        <p:nvSpPr>
          <p:cNvPr id="3" name="Content Placeholder 2"/>
          <p:cNvSpPr>
            <a:spLocks noGrp="1"/>
          </p:cNvSpPr>
          <p:nvPr>
            <p:ph idx="1"/>
          </p:nvPr>
        </p:nvSpPr>
        <p:spPr/>
        <p:txBody>
          <a:bodyPr/>
          <a:lstStyle/>
          <a:p>
            <a:r>
              <a:rPr lang="en-US" dirty="0" smtClean="0"/>
              <a:t>This was a government agency set up to help freed slaves “get on their feet”</a:t>
            </a:r>
          </a:p>
          <a:p>
            <a:r>
              <a:rPr lang="en-US" dirty="0" smtClean="0"/>
              <a:t>It provided things like medical care, food, shelter, and education</a:t>
            </a:r>
          </a:p>
          <a:p>
            <a:r>
              <a:rPr lang="en-US" dirty="0" smtClean="0"/>
              <a:t>It still did not address the lack of farm land, but it did become a place where former slaves could go if they needed help adjusting to their new role in society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Plessy</a:t>
            </a:r>
            <a:r>
              <a:rPr lang="en-US" dirty="0" smtClean="0"/>
              <a:t> V. Ferguson</a:t>
            </a: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smtClean="0"/>
              <a:t>Court case from 1892 that said “separate but equal” is allowed.  </a:t>
            </a:r>
            <a:endParaRPr lang="en-US" dirty="0"/>
          </a:p>
        </p:txBody>
      </p:sp>
      <p:pic>
        <p:nvPicPr>
          <p:cNvPr id="2050" name="Picture 2" descr="File:Plessy marker.jpg"/>
          <p:cNvPicPr>
            <a:picLocks noChangeAspect="1" noChangeArrowheads="1"/>
          </p:cNvPicPr>
          <p:nvPr/>
        </p:nvPicPr>
        <p:blipFill>
          <a:blip r:embed="rId2" cstate="print"/>
          <a:srcRect/>
          <a:stretch>
            <a:fillRect/>
          </a:stretch>
        </p:blipFill>
        <p:spPr bwMode="auto">
          <a:xfrm>
            <a:off x="2514600" y="2667000"/>
            <a:ext cx="4972050" cy="44577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Segregation</a:t>
            </a:r>
            <a:endParaRPr lang="en-US" dirty="0"/>
          </a:p>
        </p:txBody>
      </p:sp>
      <p:pic>
        <p:nvPicPr>
          <p:cNvPr id="1026" name="Picture 2" descr="http://scrapetv.com/News/News%20Pages/Politics/images-2/segregation-drinking-fountain.JPG"/>
          <p:cNvPicPr>
            <a:picLocks noChangeAspect="1" noChangeArrowheads="1"/>
          </p:cNvPicPr>
          <p:nvPr/>
        </p:nvPicPr>
        <p:blipFill>
          <a:blip r:embed="rId2" cstate="print"/>
          <a:srcRect/>
          <a:stretch>
            <a:fillRect/>
          </a:stretch>
        </p:blipFill>
        <p:spPr bwMode="auto">
          <a:xfrm>
            <a:off x="1219200" y="1181100"/>
            <a:ext cx="6553200" cy="49149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200400"/>
            <a:ext cx="8077200" cy="1673352"/>
          </a:xfrm>
        </p:spPr>
        <p:txBody>
          <a:bodyPr>
            <a:noAutofit/>
          </a:bodyPr>
          <a:lstStyle/>
          <a:p>
            <a:r>
              <a:rPr lang="en-US" sz="6600" dirty="0" smtClean="0"/>
              <a:t>13</a:t>
            </a:r>
            <a:r>
              <a:rPr lang="en-US" sz="6600" baseline="30000" dirty="0" smtClean="0"/>
              <a:t>th</a:t>
            </a:r>
            <a:r>
              <a:rPr lang="en-US" sz="6600" dirty="0" smtClean="0"/>
              <a:t>, 14</a:t>
            </a:r>
            <a:r>
              <a:rPr lang="en-US" sz="6600" baseline="30000" dirty="0" smtClean="0"/>
              <a:t>th</a:t>
            </a:r>
            <a:r>
              <a:rPr lang="en-US" sz="6600" dirty="0" smtClean="0"/>
              <a:t> and 15</a:t>
            </a:r>
            <a:r>
              <a:rPr lang="en-US" sz="6600" baseline="30000" dirty="0" smtClean="0"/>
              <a:t>th</a:t>
            </a:r>
            <a:r>
              <a:rPr lang="en-US" sz="6600" dirty="0" smtClean="0"/>
              <a:t> Amendments!</a:t>
            </a:r>
            <a:endParaRPr lang="en-US" sz="6600" dirty="0"/>
          </a:p>
        </p:txBody>
      </p:sp>
      <p:sp>
        <p:nvSpPr>
          <p:cNvPr id="3" name="Subtitle 2"/>
          <p:cNvSpPr>
            <a:spLocks noGrp="1"/>
          </p:cNvSpPr>
          <p:nvPr>
            <p:ph type="subTitle" idx="1"/>
          </p:nvPr>
        </p:nvSpPr>
        <p:spPr>
          <a:xfrm>
            <a:off x="533400" y="5257800"/>
            <a:ext cx="8077200" cy="509016"/>
          </a:xfrm>
        </p:spPr>
        <p:txBody>
          <a:bodyPr>
            <a:normAutofit/>
          </a:bodyPr>
          <a:lstStyle/>
          <a:p>
            <a:endParaRPr lang="en-US" sz="3200" dirty="0"/>
          </a:p>
        </p:txBody>
      </p:sp>
      <p:pic>
        <p:nvPicPr>
          <p:cNvPr id="16386" name="Picture 2" descr="http://www.nassaulibrary.org/bryant/blteens/uploaded_images/13thAmend-743252.gif"/>
          <p:cNvPicPr>
            <a:picLocks noChangeAspect="1" noChangeArrowheads="1" noCrop="1"/>
          </p:cNvPicPr>
          <p:nvPr/>
        </p:nvPicPr>
        <p:blipFill>
          <a:blip r:embed="rId2" cstate="print"/>
          <a:srcRect/>
          <a:stretch>
            <a:fillRect/>
          </a:stretch>
        </p:blipFill>
        <p:spPr bwMode="auto">
          <a:xfrm>
            <a:off x="609600" y="685800"/>
            <a:ext cx="4000500" cy="2381250"/>
          </a:xfrm>
          <a:prstGeom prst="rect">
            <a:avLst/>
          </a:prstGeom>
          <a:noFill/>
        </p:spPr>
      </p:pic>
      <p:pic>
        <p:nvPicPr>
          <p:cNvPr id="16390" name="Picture 6" descr="http://farm4.static.flickr.com/3265/3217740217_edb5bc0c73.jpg"/>
          <p:cNvPicPr>
            <a:picLocks noChangeAspect="1" noChangeArrowheads="1"/>
          </p:cNvPicPr>
          <p:nvPr/>
        </p:nvPicPr>
        <p:blipFill>
          <a:blip r:embed="rId3" cstate="print"/>
          <a:srcRect/>
          <a:stretch>
            <a:fillRect/>
          </a:stretch>
        </p:blipFill>
        <p:spPr bwMode="auto">
          <a:xfrm>
            <a:off x="4648200" y="685800"/>
            <a:ext cx="4000500" cy="23812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Thoughts</a:t>
            </a:r>
            <a:endParaRPr lang="en-US" dirty="0"/>
          </a:p>
        </p:txBody>
      </p:sp>
      <p:sp>
        <p:nvSpPr>
          <p:cNvPr id="3" name="Content Placeholder 2"/>
          <p:cNvSpPr>
            <a:spLocks noGrp="1"/>
          </p:cNvSpPr>
          <p:nvPr>
            <p:ph idx="1"/>
          </p:nvPr>
        </p:nvSpPr>
        <p:spPr/>
        <p:txBody>
          <a:bodyPr/>
          <a:lstStyle/>
          <a:p>
            <a:r>
              <a:rPr lang="en-US" dirty="0" err="1" smtClean="0"/>
              <a:t>Plessy</a:t>
            </a:r>
            <a:r>
              <a:rPr lang="en-US" dirty="0" smtClean="0"/>
              <a:t> v. Ferguson allowed “Separate but Equal”</a:t>
            </a:r>
          </a:p>
          <a:p>
            <a:r>
              <a:rPr lang="en-US" dirty="0" smtClean="0"/>
              <a:t>This allows segregation in all public places.  </a:t>
            </a:r>
          </a:p>
          <a:p>
            <a:r>
              <a:rPr lang="en-US" dirty="0" smtClean="0"/>
              <a:t>This is true until the case of Brown v. Board of Education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0"/>
            <a:ext cx="8229600" cy="1417638"/>
          </a:xfrm>
        </p:spPr>
        <p:txBody>
          <a:bodyPr>
            <a:normAutofit fontScale="90000"/>
          </a:bodyPr>
          <a:lstStyle/>
          <a:p>
            <a:r>
              <a:rPr lang="en-US" b="1">
                <a:solidFill>
                  <a:schemeClr val="accent2"/>
                </a:solidFill>
              </a:rPr>
              <a:t>Segregation </a:t>
            </a:r>
            <a:r>
              <a:rPr lang="en-US">
                <a:solidFill>
                  <a:schemeClr val="accent2"/>
                </a:solidFill>
              </a:rPr>
              <a:t>- separation of different racial groups</a:t>
            </a:r>
          </a:p>
        </p:txBody>
      </p:sp>
      <p:pic>
        <p:nvPicPr>
          <p:cNvPr id="69636" name="Picture 4" descr="help-wanted-jim-crow"/>
          <p:cNvPicPr>
            <a:picLocks noGrp="1" noChangeAspect="1" noChangeArrowheads="1"/>
          </p:cNvPicPr>
          <p:nvPr>
            <p:ph idx="1"/>
          </p:nvPr>
        </p:nvPicPr>
        <p:blipFill>
          <a:blip r:embed="rId2" cstate="print"/>
          <a:srcRect/>
          <a:stretch>
            <a:fillRect/>
          </a:stretch>
        </p:blipFill>
        <p:spPr>
          <a:xfrm>
            <a:off x="0" y="1524000"/>
            <a:ext cx="3048000" cy="5334000"/>
          </a:xfrm>
          <a:noFill/>
          <a:ln/>
        </p:spPr>
      </p:pic>
      <p:pic>
        <p:nvPicPr>
          <p:cNvPr id="69639" name="Picture 7" descr="segregation%20drinking%20fountain"/>
          <p:cNvPicPr>
            <a:picLocks noChangeAspect="1" noChangeArrowheads="1"/>
          </p:cNvPicPr>
          <p:nvPr/>
        </p:nvPicPr>
        <p:blipFill>
          <a:blip r:embed="rId3" cstate="print"/>
          <a:srcRect/>
          <a:stretch>
            <a:fillRect/>
          </a:stretch>
        </p:blipFill>
        <p:spPr bwMode="auto">
          <a:xfrm>
            <a:off x="3048000" y="1524000"/>
            <a:ext cx="6096000" cy="5334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714375"/>
          </a:xfrm>
        </p:spPr>
        <p:txBody>
          <a:bodyPr/>
          <a:lstStyle/>
          <a:p>
            <a:r>
              <a:rPr lang="en-US" sz="4000" b="1">
                <a:solidFill>
                  <a:srgbClr val="FFFFFF"/>
                </a:solidFill>
              </a:rPr>
              <a:t>Reason # 2:</a:t>
            </a:r>
            <a:r>
              <a:rPr lang="en-US" sz="4000">
                <a:solidFill>
                  <a:srgbClr val="FFFFFF"/>
                </a:solidFill>
              </a:rPr>
              <a:t> Jim Crow Laws</a:t>
            </a:r>
          </a:p>
        </p:txBody>
      </p:sp>
      <p:pic>
        <p:nvPicPr>
          <p:cNvPr id="70659" name="Picture 3" descr="colored-waiting-room-l"/>
          <p:cNvPicPr>
            <a:picLocks noChangeAspect="1" noChangeArrowheads="1"/>
          </p:cNvPicPr>
          <p:nvPr/>
        </p:nvPicPr>
        <p:blipFill>
          <a:blip r:embed="rId2" cstate="print"/>
          <a:srcRect/>
          <a:stretch>
            <a:fillRect/>
          </a:stretch>
        </p:blipFill>
        <p:spPr bwMode="auto">
          <a:xfrm>
            <a:off x="0" y="0"/>
            <a:ext cx="4343400" cy="4857750"/>
          </a:xfrm>
          <a:prstGeom prst="rect">
            <a:avLst/>
          </a:prstGeom>
          <a:noFill/>
        </p:spPr>
      </p:pic>
      <p:pic>
        <p:nvPicPr>
          <p:cNvPr id="70660" name="Picture 4" descr="PicJimCrow"/>
          <p:cNvPicPr>
            <a:picLocks noChangeAspect="1" noChangeArrowheads="1"/>
          </p:cNvPicPr>
          <p:nvPr/>
        </p:nvPicPr>
        <p:blipFill>
          <a:blip r:embed="rId3" cstate="print"/>
          <a:srcRect/>
          <a:stretch>
            <a:fillRect/>
          </a:stretch>
        </p:blipFill>
        <p:spPr bwMode="auto">
          <a:xfrm>
            <a:off x="4267200" y="0"/>
            <a:ext cx="4876800" cy="3733800"/>
          </a:xfrm>
          <a:prstGeom prst="rect">
            <a:avLst/>
          </a:prstGeom>
          <a:noFill/>
        </p:spPr>
      </p:pic>
      <p:pic>
        <p:nvPicPr>
          <p:cNvPr id="70661" name="Picture 5" descr="jcrowco"/>
          <p:cNvPicPr>
            <a:picLocks noChangeAspect="1" noChangeArrowheads="1"/>
          </p:cNvPicPr>
          <p:nvPr/>
        </p:nvPicPr>
        <p:blipFill>
          <a:blip r:embed="rId4" cstate="print"/>
          <a:srcRect/>
          <a:stretch>
            <a:fillRect/>
          </a:stretch>
        </p:blipFill>
        <p:spPr bwMode="auto">
          <a:xfrm>
            <a:off x="4267200" y="3733800"/>
            <a:ext cx="4876800" cy="3124200"/>
          </a:xfrm>
          <a:prstGeom prst="rect">
            <a:avLst/>
          </a:prstGeom>
          <a:noFill/>
        </p:spPr>
      </p:pic>
      <p:pic>
        <p:nvPicPr>
          <p:cNvPr id="70662" name="Picture 6" descr="s"/>
          <p:cNvPicPr>
            <a:picLocks noChangeAspect="1" noChangeArrowheads="1"/>
          </p:cNvPicPr>
          <p:nvPr/>
        </p:nvPicPr>
        <p:blipFill>
          <a:blip r:embed="rId5" cstate="print"/>
          <a:srcRect/>
          <a:stretch>
            <a:fillRect/>
          </a:stretch>
        </p:blipFill>
        <p:spPr bwMode="auto">
          <a:xfrm>
            <a:off x="0" y="2819400"/>
            <a:ext cx="4267200" cy="40386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Grp="1" noChangeArrowheads="1"/>
          </p:cNvSpPr>
          <p:nvPr>
            <p:ph type="title"/>
          </p:nvPr>
        </p:nvSpPr>
        <p:spPr>
          <a:xfrm>
            <a:off x="0" y="0"/>
            <a:ext cx="9144000" cy="1219200"/>
          </a:xfrm>
        </p:spPr>
        <p:txBody>
          <a:bodyPr/>
          <a:lstStyle/>
          <a:p>
            <a:r>
              <a:rPr lang="en-US" sz="3600" b="1" u="sng">
                <a:solidFill>
                  <a:schemeClr val="accent2"/>
                </a:solidFill>
              </a:rPr>
              <a:t>Jim Crow Laws</a:t>
            </a:r>
            <a:r>
              <a:rPr lang="en-US" sz="3600">
                <a:solidFill>
                  <a:schemeClr val="accent2"/>
                </a:solidFill>
              </a:rPr>
              <a:t> were soon passed across the South; kept public places segregated</a:t>
            </a:r>
          </a:p>
        </p:txBody>
      </p:sp>
      <p:pic>
        <p:nvPicPr>
          <p:cNvPr id="88070" name="Picture 6" descr="30s%20parks%20segregation"/>
          <p:cNvPicPr>
            <a:picLocks noChangeAspect="1" noChangeArrowheads="1"/>
          </p:cNvPicPr>
          <p:nvPr/>
        </p:nvPicPr>
        <p:blipFill>
          <a:blip r:embed="rId2" cstate="print"/>
          <a:srcRect/>
          <a:stretch>
            <a:fillRect/>
          </a:stretch>
        </p:blipFill>
        <p:spPr bwMode="auto">
          <a:xfrm>
            <a:off x="-95250" y="1219200"/>
            <a:ext cx="9334500" cy="569118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4"/>
          <p:cNvSpPr>
            <a:spLocks noGrp="1" noChangeArrowheads="1"/>
          </p:cNvSpPr>
          <p:nvPr>
            <p:ph type="title"/>
          </p:nvPr>
        </p:nvSpPr>
        <p:spPr>
          <a:xfrm>
            <a:off x="457200" y="228600"/>
            <a:ext cx="8229600" cy="914400"/>
          </a:xfrm>
        </p:spPr>
        <p:txBody>
          <a:bodyPr>
            <a:normAutofit fontScale="90000"/>
          </a:bodyPr>
          <a:lstStyle/>
          <a:p>
            <a:r>
              <a:rPr lang="en-US" sz="3600">
                <a:solidFill>
                  <a:schemeClr val="accent2"/>
                </a:solidFill>
              </a:rPr>
              <a:t>The American South was a dangerous place for Black Americans at this time</a:t>
            </a:r>
          </a:p>
        </p:txBody>
      </p:sp>
      <p:pic>
        <p:nvPicPr>
          <p:cNvPr id="71686" name="Picture 6" descr="kkk-ku-klux-klan2"/>
          <p:cNvPicPr>
            <a:picLocks noChangeAspect="1" noChangeArrowheads="1"/>
          </p:cNvPicPr>
          <p:nvPr/>
        </p:nvPicPr>
        <p:blipFill>
          <a:blip r:embed="rId2" cstate="print"/>
          <a:srcRect/>
          <a:stretch>
            <a:fillRect/>
          </a:stretch>
        </p:blipFill>
        <p:spPr bwMode="auto">
          <a:xfrm>
            <a:off x="533400" y="1371600"/>
            <a:ext cx="8077200" cy="5486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4"/>
          <p:cNvSpPr>
            <a:spLocks noGrp="1" noChangeArrowheads="1"/>
          </p:cNvSpPr>
          <p:nvPr>
            <p:ph type="title"/>
          </p:nvPr>
        </p:nvSpPr>
        <p:spPr>
          <a:xfrm>
            <a:off x="228600" y="76200"/>
            <a:ext cx="8686800" cy="1143000"/>
          </a:xfrm>
        </p:spPr>
        <p:txBody>
          <a:bodyPr>
            <a:normAutofit fontScale="90000"/>
          </a:bodyPr>
          <a:lstStyle/>
          <a:p>
            <a:r>
              <a:rPr lang="en-US" sz="3600">
                <a:solidFill>
                  <a:schemeClr val="accent2"/>
                </a:solidFill>
              </a:rPr>
              <a:t>Lynchings were crimes carried out by racist white mobs; usually a hanging</a:t>
            </a:r>
          </a:p>
        </p:txBody>
      </p:sp>
      <p:pic>
        <p:nvPicPr>
          <p:cNvPr id="128006" name="Picture 6" descr="lynching"/>
          <p:cNvPicPr>
            <a:picLocks noChangeAspect="1" noChangeArrowheads="1"/>
          </p:cNvPicPr>
          <p:nvPr/>
        </p:nvPicPr>
        <p:blipFill>
          <a:blip r:embed="rId2" cstate="print"/>
          <a:srcRect b="4054"/>
          <a:stretch>
            <a:fillRect/>
          </a:stretch>
        </p:blipFill>
        <p:spPr bwMode="auto">
          <a:xfrm>
            <a:off x="0" y="1447800"/>
            <a:ext cx="7239000" cy="5410200"/>
          </a:xfrm>
          <a:prstGeom prst="rect">
            <a:avLst/>
          </a:prstGeom>
          <a:noFill/>
        </p:spPr>
      </p:pic>
      <p:pic>
        <p:nvPicPr>
          <p:cNvPr id="128010" name="Picture 10" descr="300px-lynching-of-lige-daniels"/>
          <p:cNvPicPr>
            <a:picLocks noChangeAspect="1" noChangeArrowheads="1"/>
          </p:cNvPicPr>
          <p:nvPr/>
        </p:nvPicPr>
        <p:blipFill>
          <a:blip r:embed="rId3" cstate="print"/>
          <a:srcRect/>
          <a:stretch>
            <a:fillRect/>
          </a:stretch>
        </p:blipFill>
        <p:spPr bwMode="auto">
          <a:xfrm>
            <a:off x="6477000" y="1447800"/>
            <a:ext cx="2667000" cy="5410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2" name="Rectangle 4"/>
          <p:cNvSpPr>
            <a:spLocks noGrp="1" noChangeArrowheads="1"/>
          </p:cNvSpPr>
          <p:nvPr>
            <p:ph type="title"/>
          </p:nvPr>
        </p:nvSpPr>
        <p:spPr>
          <a:xfrm>
            <a:off x="0" y="0"/>
            <a:ext cx="9144000" cy="1447800"/>
          </a:xfrm>
        </p:spPr>
        <p:txBody>
          <a:bodyPr/>
          <a:lstStyle/>
          <a:p>
            <a:r>
              <a:rPr lang="en-US" sz="3200" b="1"/>
              <a:t>Although free, blacks living in the south were oppressed by a corrupt and racist system</a:t>
            </a:r>
          </a:p>
        </p:txBody>
      </p:sp>
      <p:sp>
        <p:nvSpPr>
          <p:cNvPr id="130057" name="Rectangle 9"/>
          <p:cNvSpPr>
            <a:spLocks noGrp="1" noChangeArrowheads="1"/>
          </p:cNvSpPr>
          <p:nvPr>
            <p:ph sz="half" idx="1"/>
          </p:nvPr>
        </p:nvSpPr>
        <p:spPr>
          <a:xfrm>
            <a:off x="0" y="1447800"/>
            <a:ext cx="5029200" cy="4678363"/>
          </a:xfrm>
        </p:spPr>
        <p:txBody>
          <a:bodyPr/>
          <a:lstStyle/>
          <a:p>
            <a:pPr algn="ctr">
              <a:buFontTx/>
              <a:buNone/>
            </a:pPr>
            <a:r>
              <a:rPr lang="en-US" b="1">
                <a:solidFill>
                  <a:schemeClr val="accent2"/>
                </a:solidFill>
              </a:rPr>
              <a:t>Black Sharecroppers </a:t>
            </a:r>
            <a:r>
              <a:rPr lang="en-US">
                <a:solidFill>
                  <a:schemeClr val="accent2"/>
                </a:solidFill>
              </a:rPr>
              <a:t>- made only enough to survive</a:t>
            </a:r>
          </a:p>
        </p:txBody>
      </p:sp>
      <p:sp>
        <p:nvSpPr>
          <p:cNvPr id="130058" name="Rectangle 10"/>
          <p:cNvSpPr>
            <a:spLocks noGrp="1" noChangeArrowheads="1"/>
          </p:cNvSpPr>
          <p:nvPr>
            <p:ph sz="half" idx="2"/>
          </p:nvPr>
        </p:nvSpPr>
        <p:spPr>
          <a:xfrm>
            <a:off x="5105400" y="1447800"/>
            <a:ext cx="4038600" cy="5410200"/>
          </a:xfrm>
        </p:spPr>
        <p:txBody>
          <a:bodyPr/>
          <a:lstStyle/>
          <a:p>
            <a:pPr algn="ctr">
              <a:buFontTx/>
              <a:buNone/>
            </a:pPr>
            <a:r>
              <a:rPr lang="en-US">
                <a:solidFill>
                  <a:srgbClr val="006600"/>
                </a:solidFill>
              </a:rPr>
              <a:t>White brutal authority ran the South</a:t>
            </a:r>
          </a:p>
        </p:txBody>
      </p:sp>
      <p:pic>
        <p:nvPicPr>
          <p:cNvPr id="130054" name="Picture 6" descr="corrupt-cop"/>
          <p:cNvPicPr>
            <a:picLocks noChangeAspect="1" noChangeArrowheads="1"/>
          </p:cNvPicPr>
          <p:nvPr/>
        </p:nvPicPr>
        <p:blipFill>
          <a:blip r:embed="rId2" cstate="print"/>
          <a:srcRect/>
          <a:stretch>
            <a:fillRect/>
          </a:stretch>
        </p:blipFill>
        <p:spPr bwMode="auto">
          <a:xfrm>
            <a:off x="5334000" y="2438400"/>
            <a:ext cx="3810000" cy="4419600"/>
          </a:xfrm>
          <a:prstGeom prst="rect">
            <a:avLst/>
          </a:prstGeom>
          <a:noFill/>
        </p:spPr>
      </p:pic>
      <p:pic>
        <p:nvPicPr>
          <p:cNvPr id="130056" name="Picture 8" descr="bg00131"/>
          <p:cNvPicPr>
            <a:picLocks noChangeAspect="1" noChangeArrowheads="1"/>
          </p:cNvPicPr>
          <p:nvPr/>
        </p:nvPicPr>
        <p:blipFill>
          <a:blip r:embed="rId3" cstate="print"/>
          <a:srcRect/>
          <a:stretch>
            <a:fillRect/>
          </a:stretch>
        </p:blipFill>
        <p:spPr bwMode="auto">
          <a:xfrm>
            <a:off x="0" y="2438400"/>
            <a:ext cx="5105400" cy="44196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Rectangle 4"/>
          <p:cNvSpPr>
            <a:spLocks noGrp="1" noChangeArrowheads="1"/>
          </p:cNvSpPr>
          <p:nvPr>
            <p:ph type="title"/>
          </p:nvPr>
        </p:nvSpPr>
        <p:spPr>
          <a:xfrm>
            <a:off x="0" y="0"/>
            <a:ext cx="9144000" cy="2057400"/>
          </a:xfrm>
        </p:spPr>
        <p:txBody>
          <a:bodyPr/>
          <a:lstStyle/>
          <a:p>
            <a:r>
              <a:rPr lang="en-US" sz="4000"/>
              <a:t>Even as Blacks made strides in North, Jim Crow Laws kept </a:t>
            </a:r>
            <a:br>
              <a:rPr lang="en-US" sz="4000"/>
            </a:br>
            <a:r>
              <a:rPr lang="en-US" sz="4000"/>
              <a:t>Blacks and Whites </a:t>
            </a:r>
            <a:r>
              <a:rPr lang="en-US" sz="4000" u="sng"/>
              <a:t>segregated</a:t>
            </a:r>
          </a:p>
        </p:txBody>
      </p:sp>
      <p:pic>
        <p:nvPicPr>
          <p:cNvPr id="145414" name="Picture 6" descr="etick_atldiv12b"/>
          <p:cNvPicPr>
            <a:picLocks noChangeAspect="1" noChangeArrowheads="1"/>
          </p:cNvPicPr>
          <p:nvPr/>
        </p:nvPicPr>
        <p:blipFill>
          <a:blip r:embed="rId2" cstate="print"/>
          <a:srcRect/>
          <a:stretch>
            <a:fillRect/>
          </a:stretch>
        </p:blipFill>
        <p:spPr bwMode="auto">
          <a:xfrm>
            <a:off x="0" y="2209800"/>
            <a:ext cx="5334000" cy="4648200"/>
          </a:xfrm>
          <a:prstGeom prst="rect">
            <a:avLst/>
          </a:prstGeom>
          <a:noFill/>
        </p:spPr>
      </p:pic>
      <p:pic>
        <p:nvPicPr>
          <p:cNvPr id="145418" name="Picture 10" descr="USAjimcrow1"/>
          <p:cNvPicPr>
            <a:picLocks noChangeAspect="1" noChangeArrowheads="1"/>
          </p:cNvPicPr>
          <p:nvPr/>
        </p:nvPicPr>
        <p:blipFill>
          <a:blip r:embed="rId3" cstate="print"/>
          <a:srcRect/>
          <a:stretch>
            <a:fillRect/>
          </a:stretch>
        </p:blipFill>
        <p:spPr bwMode="auto">
          <a:xfrm>
            <a:off x="5486400" y="2133600"/>
            <a:ext cx="3657600" cy="47244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you think African Americans Responded?</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Booker T. Washington</a:t>
            </a:r>
            <a:endParaRPr lang="en-US" dirty="0"/>
          </a:p>
        </p:txBody>
      </p:sp>
      <p:sp>
        <p:nvSpPr>
          <p:cNvPr id="3" name="Content Placeholder 2"/>
          <p:cNvSpPr>
            <a:spLocks noGrp="1"/>
          </p:cNvSpPr>
          <p:nvPr>
            <p:ph idx="1"/>
          </p:nvPr>
        </p:nvSpPr>
        <p:spPr/>
        <p:txBody>
          <a:bodyPr>
            <a:noAutofit/>
          </a:bodyPr>
          <a:lstStyle/>
          <a:p>
            <a:r>
              <a:rPr lang="en-US" sz="4000" dirty="0" smtClean="0"/>
              <a:t>Believed African Americans should work together with Whites </a:t>
            </a:r>
          </a:p>
          <a:p>
            <a:r>
              <a:rPr lang="en-US" sz="4000" dirty="0" smtClean="0"/>
              <a:t>Wanted African Americans to slowly adjust to lifestyles similar to the whites</a:t>
            </a:r>
          </a:p>
          <a:p>
            <a:r>
              <a:rPr lang="en-US" sz="4000" dirty="0" smtClean="0"/>
              <a:t>Valued job education</a:t>
            </a:r>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of the Day</a:t>
            </a:r>
            <a:endParaRPr lang="en-US" dirty="0"/>
          </a:p>
        </p:txBody>
      </p:sp>
      <p:sp>
        <p:nvSpPr>
          <p:cNvPr id="3" name="Content Placeholder 2"/>
          <p:cNvSpPr>
            <a:spLocks noGrp="1"/>
          </p:cNvSpPr>
          <p:nvPr>
            <p:ph idx="1"/>
          </p:nvPr>
        </p:nvSpPr>
        <p:spPr/>
        <p:txBody>
          <a:bodyPr/>
          <a:lstStyle/>
          <a:p>
            <a:r>
              <a:rPr lang="en-US" dirty="0" smtClean="0"/>
              <a:t>What was life like for African Americans during Reconstruction?  Was it better or worse than slavery?</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t>
            </a:r>
            <a:r>
              <a:rPr lang="en-US" dirty="0" err="1" smtClean="0"/>
              <a:t>DuBois</a:t>
            </a:r>
            <a:endParaRPr lang="en-US" dirty="0"/>
          </a:p>
        </p:txBody>
      </p:sp>
      <p:sp>
        <p:nvSpPr>
          <p:cNvPr id="3" name="Content Placeholder 2"/>
          <p:cNvSpPr>
            <a:spLocks noGrp="1"/>
          </p:cNvSpPr>
          <p:nvPr>
            <p:ph idx="1"/>
          </p:nvPr>
        </p:nvSpPr>
        <p:spPr/>
        <p:txBody>
          <a:bodyPr>
            <a:normAutofit/>
          </a:bodyPr>
          <a:lstStyle/>
          <a:p>
            <a:r>
              <a:rPr lang="en-US" sz="4000" dirty="0" smtClean="0"/>
              <a:t>Believed a liberal arts education could help African Americans out of their situation</a:t>
            </a:r>
          </a:p>
          <a:p>
            <a:r>
              <a:rPr lang="en-US" sz="4000" dirty="0" smtClean="0"/>
              <a:t>Believed liberal arts were more important than job training </a:t>
            </a:r>
            <a:endParaRPr lang="en-US" sz="4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sz="quarter" idx="1"/>
          </p:nvPr>
        </p:nvSpPr>
        <p:spPr/>
        <p:txBody>
          <a:bodyPr/>
          <a:lstStyle/>
          <a:p>
            <a:r>
              <a:rPr lang="en-US" dirty="0" smtClean="0"/>
              <a:t>No Notes</a:t>
            </a:r>
          </a:p>
          <a:p>
            <a:r>
              <a:rPr lang="en-US" dirty="0" smtClean="0"/>
              <a:t>No Talking</a:t>
            </a:r>
          </a:p>
          <a:p>
            <a:endParaRPr lang="en-US" dirty="0" smtClean="0"/>
          </a:p>
          <a:p>
            <a:r>
              <a:rPr lang="en-US" dirty="0" smtClean="0"/>
              <a:t>Was life for African Americans better during Reconstruction than as slaves?  Why or why not?   Answer this question in 1 paragraph</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a:t>
            </a:r>
            <a:endParaRPr lang="en-US" dirty="0"/>
          </a:p>
        </p:txBody>
      </p:sp>
      <p:sp>
        <p:nvSpPr>
          <p:cNvPr id="3" name="Content Placeholder 2"/>
          <p:cNvSpPr>
            <a:spLocks noGrp="1"/>
          </p:cNvSpPr>
          <p:nvPr>
            <p:ph idx="1"/>
          </p:nvPr>
        </p:nvSpPr>
        <p:spPr>
          <a:xfrm>
            <a:off x="457200" y="1775191"/>
            <a:ext cx="4343400" cy="4473209"/>
          </a:xfrm>
        </p:spPr>
        <p:txBody>
          <a:bodyPr/>
          <a:lstStyle/>
          <a:p>
            <a:r>
              <a:rPr lang="en-US" dirty="0" smtClean="0"/>
              <a:t>Turn in your exit slips and your </a:t>
            </a:r>
            <a:r>
              <a:rPr lang="en-US" smtClean="0"/>
              <a:t>text analysis</a:t>
            </a:r>
            <a:endParaRPr lang="en-US" dirty="0" smtClean="0"/>
          </a:p>
        </p:txBody>
      </p:sp>
      <p:pic>
        <p:nvPicPr>
          <p:cNvPr id="1026" name="Picture 2" descr="http://www.lszoo.org/images/photos/animals/trouble%20waving-small.jpg"/>
          <p:cNvPicPr>
            <a:picLocks noChangeAspect="1" noChangeArrowheads="1"/>
          </p:cNvPicPr>
          <p:nvPr/>
        </p:nvPicPr>
        <p:blipFill>
          <a:blip r:embed="rId2" cstate="print"/>
          <a:srcRect/>
          <a:stretch>
            <a:fillRect/>
          </a:stretch>
        </p:blipFill>
        <p:spPr bwMode="auto">
          <a:xfrm>
            <a:off x="5257800" y="1828800"/>
            <a:ext cx="3333750" cy="45434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Amendment?</a:t>
            </a:r>
            <a:endParaRPr lang="en-US" dirty="0"/>
          </a:p>
        </p:txBody>
      </p:sp>
      <p:sp>
        <p:nvSpPr>
          <p:cNvPr id="3" name="Content Placeholder 2"/>
          <p:cNvSpPr>
            <a:spLocks noGrp="1"/>
          </p:cNvSpPr>
          <p:nvPr>
            <p:ph idx="1"/>
          </p:nvPr>
        </p:nvSpPr>
        <p:spPr/>
        <p:txBody>
          <a:bodyPr>
            <a:normAutofit/>
          </a:bodyPr>
          <a:lstStyle/>
          <a:p>
            <a:r>
              <a:rPr lang="en-US" sz="4400" dirty="0" smtClean="0"/>
              <a:t>Something that is added to our Constitution (which lays out everything the government can and cannot do in the US)</a:t>
            </a:r>
            <a:endParaRPr lang="en-US" sz="4400" dirty="0"/>
          </a:p>
        </p:txBody>
      </p:sp>
      <p:pic>
        <p:nvPicPr>
          <p:cNvPr id="14338" name="Picture 2" descr="http://cityhallblog.dallasnews.com/amendment.jpg"/>
          <p:cNvPicPr>
            <a:picLocks noChangeAspect="1" noChangeArrowheads="1"/>
          </p:cNvPicPr>
          <p:nvPr/>
        </p:nvPicPr>
        <p:blipFill>
          <a:blip r:embed="rId2" cstate="print"/>
          <a:srcRect/>
          <a:stretch>
            <a:fillRect/>
          </a:stretch>
        </p:blipFill>
        <p:spPr bwMode="auto">
          <a:xfrm>
            <a:off x="6324600" y="4629150"/>
            <a:ext cx="2581275" cy="22288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Social Impact?</a:t>
            </a:r>
            <a:endParaRPr lang="en-US" dirty="0"/>
          </a:p>
        </p:txBody>
      </p:sp>
      <p:sp>
        <p:nvSpPr>
          <p:cNvPr id="3" name="Content Placeholder 2"/>
          <p:cNvSpPr>
            <a:spLocks noGrp="1"/>
          </p:cNvSpPr>
          <p:nvPr>
            <p:ph idx="1"/>
          </p:nvPr>
        </p:nvSpPr>
        <p:spPr>
          <a:xfrm>
            <a:off x="304800" y="1447800"/>
            <a:ext cx="8229600" cy="4625609"/>
          </a:xfrm>
        </p:spPr>
        <p:txBody>
          <a:bodyPr>
            <a:normAutofit/>
          </a:bodyPr>
          <a:lstStyle/>
          <a:p>
            <a:r>
              <a:rPr lang="en-US" sz="4000" dirty="0" smtClean="0"/>
              <a:t>Effect of an activity on the social fabric (interactions between people) of the community and well being of the individuals and families.</a:t>
            </a:r>
            <a:endParaRPr lang="en-US" sz="4000" dirty="0"/>
          </a:p>
        </p:txBody>
      </p:sp>
      <p:pic>
        <p:nvPicPr>
          <p:cNvPr id="13314" name="Picture 2" descr="http://www.gridpp.ac.uk/about/People%202.jpg"/>
          <p:cNvPicPr>
            <a:picLocks noChangeAspect="1" noChangeArrowheads="1"/>
          </p:cNvPicPr>
          <p:nvPr/>
        </p:nvPicPr>
        <p:blipFill>
          <a:blip r:embed="rId2" cstate="print"/>
          <a:srcRect/>
          <a:stretch>
            <a:fillRect/>
          </a:stretch>
        </p:blipFill>
        <p:spPr bwMode="auto">
          <a:xfrm>
            <a:off x="2667000" y="4191000"/>
            <a:ext cx="4090768" cy="237296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Political Impact?</a:t>
            </a:r>
            <a:endParaRPr lang="en-US" dirty="0"/>
          </a:p>
        </p:txBody>
      </p:sp>
      <p:sp>
        <p:nvSpPr>
          <p:cNvPr id="3" name="Content Placeholder 2"/>
          <p:cNvSpPr>
            <a:spLocks noGrp="1"/>
          </p:cNvSpPr>
          <p:nvPr>
            <p:ph idx="1"/>
          </p:nvPr>
        </p:nvSpPr>
        <p:spPr>
          <a:xfrm>
            <a:off x="457200" y="1775191"/>
            <a:ext cx="4572000" cy="4778009"/>
          </a:xfrm>
        </p:spPr>
        <p:txBody>
          <a:bodyPr>
            <a:normAutofit/>
          </a:bodyPr>
          <a:lstStyle/>
          <a:p>
            <a:r>
              <a:rPr lang="en-US" sz="4400" dirty="0" smtClean="0"/>
              <a:t>The effect of an activity on the political situation of a community </a:t>
            </a:r>
            <a:endParaRPr lang="en-US" sz="4400" dirty="0"/>
          </a:p>
        </p:txBody>
      </p:sp>
      <p:pic>
        <p:nvPicPr>
          <p:cNvPr id="12290" name="Picture 2" descr="http://blogs.e-rockford.com/applesauce/files/2008/06/us_politics.png"/>
          <p:cNvPicPr>
            <a:picLocks noChangeAspect="1" noChangeArrowheads="1"/>
          </p:cNvPicPr>
          <p:nvPr/>
        </p:nvPicPr>
        <p:blipFill>
          <a:blip r:embed="rId2" cstate="print"/>
          <a:srcRect/>
          <a:stretch>
            <a:fillRect/>
          </a:stretch>
        </p:blipFill>
        <p:spPr bwMode="auto">
          <a:xfrm>
            <a:off x="5114925" y="1685925"/>
            <a:ext cx="4029075" cy="51720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a:t>
            </a:r>
            <a:r>
              <a:rPr lang="en-US" baseline="30000" dirty="0" smtClean="0"/>
              <a:t>th</a:t>
            </a:r>
            <a:r>
              <a:rPr lang="en-US" dirty="0" smtClean="0"/>
              <a:t> Amendment</a:t>
            </a:r>
            <a:endParaRPr lang="en-US" dirty="0"/>
          </a:p>
        </p:txBody>
      </p:sp>
      <p:graphicFrame>
        <p:nvGraphicFramePr>
          <p:cNvPr id="4" name="Content Placeholder 3"/>
          <p:cNvGraphicFramePr>
            <a:graphicFrameLocks noGrp="1"/>
          </p:cNvGraphicFramePr>
          <p:nvPr>
            <p:ph idx="1"/>
          </p:nvPr>
        </p:nvGraphicFramePr>
        <p:xfrm>
          <a:off x="304800" y="1676399"/>
          <a:ext cx="8458200" cy="4700210"/>
        </p:xfrm>
        <a:graphic>
          <a:graphicData uri="http://schemas.openxmlformats.org/drawingml/2006/table">
            <a:tbl>
              <a:tblPr/>
              <a:tblGrid>
                <a:gridCol w="8458200"/>
              </a:tblGrid>
              <a:tr h="374710">
                <a:tc>
                  <a:txBody>
                    <a:bodyPr/>
                    <a:lstStyle/>
                    <a:p>
                      <a:pPr marL="0" marR="0">
                        <a:spcBef>
                          <a:spcPts val="0"/>
                        </a:spcBef>
                        <a:spcAft>
                          <a:spcPts val="0"/>
                        </a:spcAft>
                      </a:pPr>
                      <a:r>
                        <a:rPr lang="en-US" sz="2800" dirty="0" smtClean="0">
                          <a:latin typeface="Calibri" pitchFamily="34" charset="0"/>
                          <a:ea typeface="Times New Roman"/>
                          <a:cs typeface="Times New Roman"/>
                        </a:rPr>
                        <a:t>13</a:t>
                      </a:r>
                      <a:r>
                        <a:rPr lang="en-US" sz="2800" baseline="30000" dirty="0" smtClean="0">
                          <a:latin typeface="Calibri" pitchFamily="34" charset="0"/>
                          <a:ea typeface="Times New Roman"/>
                          <a:cs typeface="Times New Roman"/>
                        </a:rPr>
                        <a:t>th</a:t>
                      </a:r>
                      <a:r>
                        <a:rPr lang="en-US" sz="2800" dirty="0" smtClean="0">
                          <a:latin typeface="Calibri" pitchFamily="34" charset="0"/>
                          <a:ea typeface="Times New Roman"/>
                          <a:cs typeface="Times New Roman"/>
                        </a:rPr>
                        <a:t> Amendment</a:t>
                      </a:r>
                      <a:endParaRPr lang="en-US" sz="2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54698">
                <a:tc>
                  <a:txBody>
                    <a:bodyPr/>
                    <a:lstStyle/>
                    <a:p>
                      <a:pPr marL="0" marR="0">
                        <a:spcBef>
                          <a:spcPts val="0"/>
                        </a:spcBef>
                        <a:spcAft>
                          <a:spcPts val="0"/>
                        </a:spcAft>
                      </a:pPr>
                      <a:r>
                        <a:rPr lang="en-US" sz="2800" dirty="0">
                          <a:latin typeface="Calibri" pitchFamily="34" charset="0"/>
                          <a:ea typeface="Calibri"/>
                          <a:cs typeface="Times New Roman"/>
                        </a:rPr>
                        <a:t>When: December 18, 1865</a:t>
                      </a:r>
                      <a:endParaRPr lang="en-US" sz="2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4698">
                <a:tc>
                  <a:txBody>
                    <a:bodyPr/>
                    <a:lstStyle/>
                    <a:p>
                      <a:pPr marL="0" marR="0">
                        <a:spcBef>
                          <a:spcPts val="0"/>
                        </a:spcBef>
                        <a:spcAft>
                          <a:spcPts val="0"/>
                        </a:spcAft>
                      </a:pPr>
                      <a:r>
                        <a:rPr lang="en-US" sz="2800" dirty="0">
                          <a:solidFill>
                            <a:srgbClr val="000000"/>
                          </a:solidFill>
                          <a:latin typeface="Calibri" pitchFamily="34" charset="0"/>
                          <a:ea typeface="Times New Roman"/>
                          <a:cs typeface="Arial"/>
                        </a:rPr>
                        <a:t>What: Ended all slavery, for everyone in every state</a:t>
                      </a:r>
                      <a:endParaRPr lang="en-US" sz="2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09396">
                <a:tc>
                  <a:txBody>
                    <a:bodyPr/>
                    <a:lstStyle/>
                    <a:p>
                      <a:pPr marL="0" marR="0">
                        <a:spcBef>
                          <a:spcPts val="0"/>
                        </a:spcBef>
                        <a:spcAft>
                          <a:spcPts val="0"/>
                        </a:spcAft>
                      </a:pPr>
                      <a:r>
                        <a:rPr lang="en-US" sz="2800" dirty="0">
                          <a:solidFill>
                            <a:srgbClr val="000000"/>
                          </a:solidFill>
                          <a:latin typeface="Calibri" pitchFamily="34" charset="0"/>
                          <a:ea typeface="Times New Roman"/>
                          <a:cs typeface="Arial"/>
                        </a:rPr>
                        <a:t>Social Impact: Former slaves are able to run their lives, the old masters are upset and angry about losing their slaves</a:t>
                      </a:r>
                      <a:endParaRPr lang="en-US" sz="2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4698">
                <a:tc>
                  <a:txBody>
                    <a:bodyPr/>
                    <a:lstStyle/>
                    <a:p>
                      <a:pPr marL="0" marR="0">
                        <a:spcBef>
                          <a:spcPts val="0"/>
                        </a:spcBef>
                        <a:spcAft>
                          <a:spcPts val="0"/>
                        </a:spcAft>
                      </a:pPr>
                      <a:r>
                        <a:rPr lang="en-US" sz="2800" dirty="0">
                          <a:solidFill>
                            <a:srgbClr val="000000"/>
                          </a:solidFill>
                          <a:latin typeface="Calibri" pitchFamily="34" charset="0"/>
                          <a:ea typeface="Times New Roman"/>
                          <a:cs typeface="Arial"/>
                        </a:rPr>
                        <a:t>Political impact: Former slaves now have more power, but they </a:t>
                      </a:r>
                      <a:r>
                        <a:rPr lang="en-US" sz="2800" dirty="0" smtClean="0">
                          <a:solidFill>
                            <a:srgbClr val="000000"/>
                          </a:solidFill>
                          <a:latin typeface="Calibri" pitchFamily="34" charset="0"/>
                          <a:ea typeface="Times New Roman"/>
                          <a:cs typeface="Arial"/>
                        </a:rPr>
                        <a:t>DON’T </a:t>
                      </a:r>
                      <a:r>
                        <a:rPr lang="en-US" sz="2800" dirty="0">
                          <a:solidFill>
                            <a:srgbClr val="000000"/>
                          </a:solidFill>
                          <a:latin typeface="Calibri" pitchFamily="34" charset="0"/>
                          <a:ea typeface="Times New Roman"/>
                          <a:cs typeface="Arial"/>
                        </a:rPr>
                        <a:t>have the right to vote</a:t>
                      </a:r>
                      <a:endParaRPr lang="en-US" sz="2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91440"/>
          <a:ext cx="8991600" cy="6766560"/>
        </p:xfrm>
        <a:graphic>
          <a:graphicData uri="http://schemas.openxmlformats.org/drawingml/2006/table">
            <a:tbl>
              <a:tblPr/>
              <a:tblGrid>
                <a:gridCol w="8991600"/>
              </a:tblGrid>
              <a:tr h="413265">
                <a:tc>
                  <a:txBody>
                    <a:bodyPr/>
                    <a:lstStyle/>
                    <a:p>
                      <a:pPr marL="0" marR="0">
                        <a:spcBef>
                          <a:spcPts val="0"/>
                        </a:spcBef>
                        <a:spcAft>
                          <a:spcPts val="0"/>
                        </a:spcAft>
                      </a:pPr>
                      <a:r>
                        <a:rPr lang="en-US" sz="2800" b="1" dirty="0">
                          <a:latin typeface="Calibri"/>
                          <a:ea typeface="Times New Roman"/>
                          <a:cs typeface="Times New Roman"/>
                        </a:rPr>
                        <a:t>14</a:t>
                      </a:r>
                      <a:r>
                        <a:rPr lang="en-US" sz="2800" b="1" baseline="30000" dirty="0">
                          <a:latin typeface="Calibri"/>
                          <a:ea typeface="Times New Roman"/>
                          <a:cs typeface="Times New Roman"/>
                        </a:rPr>
                        <a:t>th</a:t>
                      </a:r>
                      <a:r>
                        <a:rPr lang="en-US" sz="2800" b="1" dirty="0">
                          <a:latin typeface="Calibri"/>
                          <a:ea typeface="Times New Roman"/>
                          <a:cs typeface="Times New Roman"/>
                        </a:rPr>
                        <a:t> Amendment</a:t>
                      </a:r>
                      <a:endParaRPr lang="en-US" sz="28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72303">
                <a:tc>
                  <a:txBody>
                    <a:bodyPr/>
                    <a:lstStyle/>
                    <a:p>
                      <a:pPr marL="0" marR="0">
                        <a:spcBef>
                          <a:spcPts val="0"/>
                        </a:spcBef>
                        <a:spcAft>
                          <a:spcPts val="0"/>
                        </a:spcAft>
                      </a:pPr>
                      <a:r>
                        <a:rPr lang="en-US" sz="3200" dirty="0">
                          <a:latin typeface="Calibri"/>
                          <a:ea typeface="Calibri"/>
                          <a:cs typeface="Times New Roman"/>
                        </a:rPr>
                        <a:t>When</a:t>
                      </a:r>
                      <a:r>
                        <a:rPr lang="en-US" sz="3200" dirty="0" smtClean="0">
                          <a:latin typeface="Calibri"/>
                          <a:ea typeface="Calibri"/>
                          <a:cs typeface="Times New Roman"/>
                        </a:rPr>
                        <a:t>: July 9, 1868</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416908">
                <a:tc>
                  <a:txBody>
                    <a:bodyPr/>
                    <a:lstStyle/>
                    <a:p>
                      <a:pPr marL="0" marR="0">
                        <a:spcBef>
                          <a:spcPts val="0"/>
                        </a:spcBef>
                        <a:spcAft>
                          <a:spcPts val="0"/>
                        </a:spcAft>
                      </a:pPr>
                      <a:r>
                        <a:rPr lang="en-US" sz="3200" dirty="0">
                          <a:latin typeface="Calibri"/>
                          <a:ea typeface="Calibri"/>
                          <a:cs typeface="Times New Roman"/>
                        </a:rPr>
                        <a:t>What: gave every person born in this country (except Native Americans) the right to citizenship and equal protection</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89211">
                <a:tc>
                  <a:txBody>
                    <a:bodyPr/>
                    <a:lstStyle/>
                    <a:p>
                      <a:pPr marL="0" marR="0">
                        <a:spcBef>
                          <a:spcPts val="0"/>
                        </a:spcBef>
                        <a:spcAft>
                          <a:spcPts val="0"/>
                        </a:spcAft>
                      </a:pPr>
                      <a:r>
                        <a:rPr lang="en-US" sz="3200" dirty="0">
                          <a:latin typeface="Calibri"/>
                          <a:ea typeface="Calibri"/>
                          <a:cs typeface="Times New Roman"/>
                        </a:rPr>
                        <a:t>Equal Protection means</a:t>
                      </a:r>
                      <a:r>
                        <a:rPr lang="en-US" sz="3200" dirty="0" smtClean="0">
                          <a:latin typeface="Calibri"/>
                          <a:ea typeface="Calibri"/>
                          <a:cs typeface="Times New Roman"/>
                        </a:rPr>
                        <a:t>: c</a:t>
                      </a:r>
                      <a:r>
                        <a:rPr kumimoji="0" lang="en-US" sz="3200" b="0" i="0" kern="1200" dirty="0" smtClean="0">
                          <a:solidFill>
                            <a:schemeClr val="tx1"/>
                          </a:solidFill>
                          <a:latin typeface="+mn-lt"/>
                          <a:ea typeface="+mn-ea"/>
                          <a:cs typeface="+mn-cs"/>
                        </a:rPr>
                        <a:t>onstitutional guarantee that all persons shall receive the same protection of the laws as are afforded all other persons under the same circumstances</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416908">
                <a:tc>
                  <a:txBody>
                    <a:bodyPr/>
                    <a:lstStyle/>
                    <a:p>
                      <a:pPr marL="0" marR="0">
                        <a:spcBef>
                          <a:spcPts val="0"/>
                        </a:spcBef>
                        <a:spcAft>
                          <a:spcPts val="0"/>
                        </a:spcAft>
                      </a:pPr>
                      <a:r>
                        <a:rPr lang="en-US" sz="3200" dirty="0">
                          <a:latin typeface="Calibri"/>
                          <a:ea typeface="Calibri"/>
                          <a:cs typeface="Times New Roman"/>
                        </a:rPr>
                        <a:t>Social Impact: Native Americans become very upset, African Americans are happy </a:t>
                      </a:r>
                      <a:r>
                        <a:rPr lang="en-US" sz="3200" dirty="0" smtClean="0">
                          <a:latin typeface="Calibri"/>
                          <a:ea typeface="Calibri"/>
                          <a:cs typeface="Times New Roman"/>
                        </a:rPr>
                        <a:t>now</a:t>
                      </a:r>
                      <a:r>
                        <a:rPr lang="en-US" sz="3200" baseline="0" dirty="0" smtClean="0">
                          <a:latin typeface="Calibri"/>
                          <a:ea typeface="Calibri"/>
                          <a:cs typeface="Times New Roman"/>
                        </a:rPr>
                        <a:t> </a:t>
                      </a:r>
                      <a:r>
                        <a:rPr lang="en-US" sz="3200" dirty="0" smtClean="0">
                          <a:latin typeface="Calibri"/>
                          <a:ea typeface="Calibri"/>
                          <a:cs typeface="Times New Roman"/>
                        </a:rPr>
                        <a:t>that </a:t>
                      </a:r>
                      <a:r>
                        <a:rPr lang="en-US" sz="3200" dirty="0">
                          <a:latin typeface="Calibri"/>
                          <a:ea typeface="Calibri"/>
                          <a:cs typeface="Times New Roman"/>
                        </a:rPr>
                        <a:t>they are citizens, proud</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44606">
                <a:tc>
                  <a:txBody>
                    <a:bodyPr/>
                    <a:lstStyle/>
                    <a:p>
                      <a:pPr marL="0" marR="0">
                        <a:spcBef>
                          <a:spcPts val="0"/>
                        </a:spcBef>
                        <a:spcAft>
                          <a:spcPts val="0"/>
                        </a:spcAft>
                      </a:pPr>
                      <a:r>
                        <a:rPr lang="en-US" sz="3200" dirty="0">
                          <a:latin typeface="Calibri"/>
                          <a:ea typeface="Calibri"/>
                          <a:cs typeface="Times New Roman"/>
                        </a:rPr>
                        <a:t>Political Impact: African Americans have more legal power, one step closer to voting</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15</a:t>
            </a:r>
            <a:r>
              <a:rPr lang="en-US" baseline="30000" smtClean="0"/>
              <a:t>th</a:t>
            </a:r>
            <a:r>
              <a:rPr lang="en-US" smtClean="0"/>
              <a:t> Amendment</a:t>
            </a:r>
            <a:endParaRPr lang="en-US"/>
          </a:p>
        </p:txBody>
      </p:sp>
      <p:graphicFrame>
        <p:nvGraphicFramePr>
          <p:cNvPr id="4" name="Content Placeholder 3"/>
          <p:cNvGraphicFramePr>
            <a:graphicFrameLocks noGrp="1"/>
          </p:cNvGraphicFramePr>
          <p:nvPr>
            <p:ph idx="1"/>
          </p:nvPr>
        </p:nvGraphicFramePr>
        <p:xfrm>
          <a:off x="381000" y="1676400"/>
          <a:ext cx="8458200" cy="4979712"/>
        </p:xfrm>
        <a:graphic>
          <a:graphicData uri="http://schemas.openxmlformats.org/drawingml/2006/table">
            <a:tbl>
              <a:tblPr/>
              <a:tblGrid>
                <a:gridCol w="8458200"/>
              </a:tblGrid>
              <a:tr h="533399">
                <a:tc>
                  <a:txBody>
                    <a:bodyPr/>
                    <a:lstStyle/>
                    <a:p>
                      <a:pPr marL="0" marR="0">
                        <a:spcBef>
                          <a:spcPts val="0"/>
                        </a:spcBef>
                        <a:spcAft>
                          <a:spcPts val="0"/>
                        </a:spcAft>
                      </a:pPr>
                      <a:r>
                        <a:rPr lang="en-US" sz="3200" b="1" dirty="0">
                          <a:latin typeface="Calibri"/>
                          <a:ea typeface="Times New Roman"/>
                          <a:cs typeface="Times New Roman"/>
                        </a:rPr>
                        <a:t>15</a:t>
                      </a:r>
                      <a:r>
                        <a:rPr lang="en-US" sz="3200" b="1" baseline="30000" dirty="0">
                          <a:latin typeface="Calibri"/>
                          <a:ea typeface="Times New Roman"/>
                          <a:cs typeface="Times New Roman"/>
                        </a:rPr>
                        <a:t>th</a:t>
                      </a:r>
                      <a:r>
                        <a:rPr lang="en-US" sz="3200" b="1" dirty="0">
                          <a:latin typeface="Calibri"/>
                          <a:ea typeface="Times New Roman"/>
                          <a:cs typeface="Times New Roman"/>
                        </a:rPr>
                        <a:t> Amendment</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63886">
                <a:tc>
                  <a:txBody>
                    <a:bodyPr/>
                    <a:lstStyle/>
                    <a:p>
                      <a:pPr marL="0" marR="0">
                        <a:spcBef>
                          <a:spcPts val="0"/>
                        </a:spcBef>
                        <a:spcAft>
                          <a:spcPts val="0"/>
                        </a:spcAft>
                      </a:pPr>
                      <a:r>
                        <a:rPr lang="en-US" sz="3200">
                          <a:solidFill>
                            <a:srgbClr val="000000"/>
                          </a:solidFill>
                          <a:latin typeface="Calibri"/>
                          <a:ea typeface="Times New Roman"/>
                          <a:cs typeface="Arial"/>
                        </a:rPr>
                        <a:t>When: February 3, 1870</a:t>
                      </a:r>
                      <a:endParaRPr lang="en-US" sz="320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2469">
                <a:tc>
                  <a:txBody>
                    <a:bodyPr/>
                    <a:lstStyle/>
                    <a:p>
                      <a:pPr marL="0" marR="0">
                        <a:spcBef>
                          <a:spcPts val="0"/>
                        </a:spcBef>
                        <a:spcAft>
                          <a:spcPts val="0"/>
                        </a:spcAft>
                      </a:pPr>
                      <a:r>
                        <a:rPr lang="en-US" sz="3200">
                          <a:solidFill>
                            <a:srgbClr val="000000"/>
                          </a:solidFill>
                          <a:latin typeface="Calibri"/>
                          <a:ea typeface="Times New Roman"/>
                          <a:cs typeface="Arial"/>
                        </a:rPr>
                        <a:t>What: Allowed all African American MEN to vote (no woman of any race could vote for another 50 years)</a:t>
                      </a:r>
                      <a:endParaRPr lang="en-US" sz="320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4979">
                <a:tc>
                  <a:txBody>
                    <a:bodyPr/>
                    <a:lstStyle/>
                    <a:p>
                      <a:pPr marL="0" marR="0">
                        <a:spcBef>
                          <a:spcPts val="0"/>
                        </a:spcBef>
                        <a:spcAft>
                          <a:spcPts val="0"/>
                        </a:spcAft>
                      </a:pPr>
                      <a:r>
                        <a:rPr lang="en-US" sz="3200">
                          <a:solidFill>
                            <a:srgbClr val="000000"/>
                          </a:solidFill>
                          <a:latin typeface="Calibri"/>
                          <a:ea typeface="Times New Roman"/>
                          <a:cs typeface="Arial"/>
                        </a:rPr>
                        <a:t>Social Impact: AA men happy, AA men get more respect</a:t>
                      </a:r>
                      <a:endParaRPr lang="en-US" sz="320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4979">
                <a:tc>
                  <a:txBody>
                    <a:bodyPr/>
                    <a:lstStyle/>
                    <a:p>
                      <a:pPr marL="0" marR="0">
                        <a:spcBef>
                          <a:spcPts val="0"/>
                        </a:spcBef>
                        <a:spcAft>
                          <a:spcPts val="0"/>
                        </a:spcAft>
                      </a:pPr>
                      <a:r>
                        <a:rPr lang="en-US" sz="3200" dirty="0">
                          <a:solidFill>
                            <a:srgbClr val="000000"/>
                          </a:solidFill>
                          <a:latin typeface="Calibri"/>
                          <a:ea typeface="Times New Roman"/>
                          <a:cs typeface="Arial"/>
                        </a:rPr>
                        <a:t>Political Impact: Better presidents, more republicans, AA win elections</a:t>
                      </a:r>
                      <a:endParaRPr lang="en-US" sz="3200" dirty="0">
                        <a:latin typeface="A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9138</TotalTime>
  <Words>1026</Words>
  <Application>Microsoft Office PowerPoint</Application>
  <PresentationFormat>On-screen Show (4:3)</PresentationFormat>
  <Paragraphs>99</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Module</vt:lpstr>
      <vt:lpstr>Warm-up</vt:lpstr>
      <vt:lpstr>13th, 14th and 15th Amendments!</vt:lpstr>
      <vt:lpstr>Question of the Day</vt:lpstr>
      <vt:lpstr>What is an Amendment?</vt:lpstr>
      <vt:lpstr>What is a Social Impact?</vt:lpstr>
      <vt:lpstr>What is a Political Impact?</vt:lpstr>
      <vt:lpstr>13th Amendment</vt:lpstr>
      <vt:lpstr>Slide 8</vt:lpstr>
      <vt:lpstr>15th Amendment</vt:lpstr>
      <vt:lpstr>Paper Debate</vt:lpstr>
      <vt:lpstr>Paper Debate</vt:lpstr>
      <vt:lpstr>Life of African Americans after Reconstruction</vt:lpstr>
      <vt:lpstr>Problem #1: Lack of Land</vt:lpstr>
      <vt:lpstr>Attempted Solution #1:  Tenant Farming</vt:lpstr>
      <vt:lpstr>Attempted Solution #2: Share-Cropping</vt:lpstr>
      <vt:lpstr>Problem #2:  Rights for Slaves</vt:lpstr>
      <vt:lpstr>Attempted Solution #2: The Freedmen’s Bureau</vt:lpstr>
      <vt:lpstr>Plessy V. Ferguson</vt:lpstr>
      <vt:lpstr>Segregation</vt:lpstr>
      <vt:lpstr>Last Thoughts</vt:lpstr>
      <vt:lpstr>Segregation - separation of different racial groups</vt:lpstr>
      <vt:lpstr>Reason # 2: Jim Crow Laws</vt:lpstr>
      <vt:lpstr>Jim Crow Laws were soon passed across the South; kept public places segregated</vt:lpstr>
      <vt:lpstr>The American South was a dangerous place for Black Americans at this time</vt:lpstr>
      <vt:lpstr>Lynchings were crimes carried out by racist white mobs; usually a hanging</vt:lpstr>
      <vt:lpstr>Although free, blacks living in the south were oppressed by a corrupt and racist system</vt:lpstr>
      <vt:lpstr>Even as Blacks made strides in North, Jim Crow Laws kept  Blacks and Whites segregated</vt:lpstr>
      <vt:lpstr>How do you think African Americans Responded?</vt:lpstr>
      <vt:lpstr>Booker T. Washington</vt:lpstr>
      <vt:lpstr>W.E.B. DuBois</vt:lpstr>
      <vt:lpstr>Stations</vt:lpstr>
      <vt:lpstr>Exit Slip</vt:lpstr>
      <vt:lpstr>Close</vt:lpstr>
    </vt:vector>
  </TitlesOfParts>
  <Company>BCPSS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ejmccreary</dc:creator>
  <cp:lastModifiedBy>Sejal</cp:lastModifiedBy>
  <cp:revision>38</cp:revision>
  <dcterms:created xsi:type="dcterms:W3CDTF">2010-03-15T14:43:39Z</dcterms:created>
  <dcterms:modified xsi:type="dcterms:W3CDTF">2011-04-07T13:02:57Z</dcterms:modified>
</cp:coreProperties>
</file>